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2" r:id="rId7"/>
    <p:sldId id="263" r:id="rId8"/>
    <p:sldId id="276" r:id="rId9"/>
    <p:sldId id="264" r:id="rId10"/>
    <p:sldId id="275" r:id="rId11"/>
    <p:sldId id="274" r:id="rId12"/>
    <p:sldId id="272" r:id="rId13"/>
    <p:sldId id="270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Sayfa1!$A$2:$A$5</c:f>
              <c:strCache>
                <c:ptCount val="1"/>
                <c:pt idx="0">
                  <c:v>1.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55468066491689"/>
          <c:y val="4.0052340409915781E-2"/>
          <c:w val="0.70177952755905526"/>
          <c:h val="0.91989531918016854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Sayfa1!$A$2:$A$5</c:f>
              <c:strCache>
                <c:ptCount val="2"/>
                <c:pt idx="0">
                  <c:v>1. Çeyrek</c:v>
                </c:pt>
                <c:pt idx="1">
                  <c:v>2.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Sayfa1!$A$2:$A$17</c:f>
              <c:strCache>
                <c:ptCount val="15"/>
                <c:pt idx="0">
                  <c:v>Alkollü İçecekler</c:v>
                </c:pt>
                <c:pt idx="1">
                  <c:v>Gıda Katkı Maddeleri</c:v>
                </c:pt>
                <c:pt idx="2">
                  <c:v>Kurutulmuş Meyve</c:v>
                </c:pt>
                <c:pt idx="3">
                  <c:v>Dondurma</c:v>
                </c:pt>
                <c:pt idx="4">
                  <c:v>Süt ve Süt Ürünleri</c:v>
                </c:pt>
                <c:pt idx="5">
                  <c:v>Baharatlar</c:v>
                </c:pt>
                <c:pt idx="6">
                  <c:v>Toptan Gıda Dağıtım</c:v>
                </c:pt>
                <c:pt idx="7">
                  <c:v>Deniz ve Su ürünleri</c:v>
                </c:pt>
                <c:pt idx="8">
                  <c:v>Ambalaj Ve Paketleme</c:v>
                </c:pt>
                <c:pt idx="9">
                  <c:v>Çay ve Kahve Ürünleri</c:v>
                </c:pt>
                <c:pt idx="10">
                  <c:v>Et ve Tavuk Ürünleri</c:v>
                </c:pt>
                <c:pt idx="11">
                  <c:v>Şekerli ve Unlu Mamüller</c:v>
                </c:pt>
                <c:pt idx="12">
                  <c:v>Alkolsüz İçecekler</c:v>
                </c:pt>
                <c:pt idx="13">
                  <c:v>Gıda Teknolojileri</c:v>
                </c:pt>
                <c:pt idx="14">
                  <c:v>Temel Gıdalar Ve Yağlar</c:v>
                </c:pt>
              </c:strCache>
            </c:strRef>
          </c:cat>
          <c:val>
            <c:numRef>
              <c:f>Sayfa1!$B$2:$B$17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8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28160"/>
        <c:axId val="41229696"/>
      </c:barChart>
      <c:catAx>
        <c:axId val="41228160"/>
        <c:scaling>
          <c:orientation val="minMax"/>
        </c:scaling>
        <c:delete val="0"/>
        <c:axPos val="l"/>
        <c:majorTickMark val="out"/>
        <c:minorTickMark val="none"/>
        <c:tickLblPos val="nextTo"/>
        <c:crossAx val="41229696"/>
        <c:crosses val="autoZero"/>
        <c:auto val="1"/>
        <c:lblAlgn val="ctr"/>
        <c:lblOffset val="100"/>
        <c:noMultiLvlLbl val="0"/>
      </c:catAx>
      <c:valAx>
        <c:axId val="4122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2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971788590788903"/>
          <c:y val="2.395138537419025E-2"/>
          <c:w val="0.46881094060912837"/>
          <c:h val="0.95209722925161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invertIfNegative val="0"/>
          <c:cat>
            <c:strRef>
              <c:f>Sayfa1!$A$2:$A$14</c:f>
              <c:strCache>
                <c:ptCount val="12"/>
                <c:pt idx="0">
                  <c:v>Gıda  Toptancıları/Food wholesalers</c:v>
                </c:pt>
                <c:pt idx="1">
                  <c:v>Otel,Restoran,Cafe,Bar/Hotel, Restaurant, Cafe, Bar</c:v>
                </c:pt>
                <c:pt idx="2">
                  <c:v>Kamu Kurum ve Kuruluşları/Public Institutions</c:v>
                </c:pt>
                <c:pt idx="3">
                  <c:v>Ticaret Odaları/Chambers of Commerce</c:v>
                </c:pt>
                <c:pt idx="4">
                  <c:v>Dernek – Birlik/Associations – Unions </c:v>
                </c:pt>
                <c:pt idx="5">
                  <c:v>Hizmet/Services</c:v>
                </c:pt>
                <c:pt idx="6">
                  <c:v>İhale Komisyon Yöneticileri/Bidding Commission Managers</c:v>
                </c:pt>
                <c:pt idx="7">
                  <c:v>Ambalaj &amp; Paketleme/Packing &amp; Packaging</c:v>
                </c:pt>
                <c:pt idx="8">
                  <c:v>Tarım/Agriculture </c:v>
                </c:pt>
                <c:pt idx="9">
                  <c:v>Eğitim/Education</c:v>
                </c:pt>
                <c:pt idx="10">
                  <c:v>Sağlık/Healty</c:v>
                </c:pt>
                <c:pt idx="11">
                  <c:v>Diğer/Others</c:v>
                </c:pt>
              </c:strCache>
            </c:strRef>
          </c:cat>
          <c:val>
            <c:numRef>
              <c:f>Sayfa1!$B$2:$B$14</c:f>
              <c:numCache>
                <c:formatCode>General</c:formatCode>
                <c:ptCount val="13"/>
                <c:pt idx="0">
                  <c:v>32</c:v>
                </c:pt>
                <c:pt idx="1">
                  <c:v>25</c:v>
                </c:pt>
                <c:pt idx="2">
                  <c:v>14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2.5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invertIfNegative val="0"/>
          <c:cat>
            <c:strRef>
              <c:f>Sayfa1!$A$2:$A$14</c:f>
              <c:strCache>
                <c:ptCount val="12"/>
                <c:pt idx="0">
                  <c:v>Gıda  Toptancıları/Food wholesalers</c:v>
                </c:pt>
                <c:pt idx="1">
                  <c:v>Otel,Restoran,Cafe,Bar/Hotel, Restaurant, Cafe, Bar</c:v>
                </c:pt>
                <c:pt idx="2">
                  <c:v>Kamu Kurum ve Kuruluşları/Public Institutions</c:v>
                </c:pt>
                <c:pt idx="3">
                  <c:v>Ticaret Odaları/Chambers of Commerce</c:v>
                </c:pt>
                <c:pt idx="4">
                  <c:v>Dernek – Birlik/Associations – Unions </c:v>
                </c:pt>
                <c:pt idx="5">
                  <c:v>Hizmet/Services</c:v>
                </c:pt>
                <c:pt idx="6">
                  <c:v>İhale Komisyon Yöneticileri/Bidding Commission Managers</c:v>
                </c:pt>
                <c:pt idx="7">
                  <c:v>Ambalaj &amp; Paketleme/Packing &amp; Packaging</c:v>
                </c:pt>
                <c:pt idx="8">
                  <c:v>Tarım/Agriculture </c:v>
                </c:pt>
                <c:pt idx="9">
                  <c:v>Eğitim/Education</c:v>
                </c:pt>
                <c:pt idx="10">
                  <c:v>Sağlık/Healty</c:v>
                </c:pt>
                <c:pt idx="11">
                  <c:v>Diğer/Others</c:v>
                </c:pt>
              </c:strCache>
            </c:strRef>
          </c:cat>
          <c:val>
            <c:numRef>
              <c:f>Sayfa1!$C$2:$C$14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72832"/>
        <c:axId val="41274368"/>
      </c:barChart>
      <c:catAx>
        <c:axId val="41272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274368"/>
        <c:crosses val="autoZero"/>
        <c:auto val="1"/>
        <c:lblAlgn val="ctr"/>
        <c:lblOffset val="100"/>
        <c:noMultiLvlLbl val="0"/>
      </c:catAx>
      <c:valAx>
        <c:axId val="4127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1A249-8A73-42DE-ABB8-49432E73F468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331047F-1A6F-434D-A3A0-0283C854C6F9}">
      <dgm:prSet phldrT="[Metin]" custT="1"/>
      <dgm:spPr>
        <a:solidFill>
          <a:srgbClr val="C00000"/>
        </a:solidFill>
        <a:ln w="66675">
          <a:solidFill>
            <a:schemeClr val="bg1"/>
          </a:solidFill>
        </a:ln>
      </dgm:spPr>
      <dgm:t>
        <a:bodyPr/>
        <a:lstStyle/>
        <a:p>
          <a:r>
            <a:rPr lang="tr-TR" sz="2400" b="1" dirty="0" smtClean="0">
              <a:solidFill>
                <a:schemeClr val="bg1">
                  <a:lumMod val="95000"/>
                </a:schemeClr>
              </a:solidFill>
            </a:rPr>
            <a:t>Toplam Ziyaretçi</a:t>
          </a:r>
        </a:p>
        <a:p>
          <a:r>
            <a:rPr lang="tr-TR" sz="2400" b="1" baseline="0" dirty="0" smtClean="0">
              <a:solidFill>
                <a:schemeClr val="bg1">
                  <a:lumMod val="95000"/>
                </a:schemeClr>
              </a:solidFill>
            </a:rPr>
            <a:t>43.523</a:t>
          </a:r>
          <a:endParaRPr lang="tr-TR" sz="2400" b="1" dirty="0">
            <a:solidFill>
              <a:schemeClr val="bg1">
                <a:lumMod val="95000"/>
              </a:schemeClr>
            </a:solidFill>
          </a:endParaRPr>
        </a:p>
      </dgm:t>
    </dgm:pt>
    <dgm:pt modelId="{6A107103-FAFE-48C9-BE14-A336A5BB33DC}" type="parTrans" cxnId="{56F76B88-6DFA-4574-AE3A-1D4F47496EC3}">
      <dgm:prSet/>
      <dgm:spPr/>
      <dgm:t>
        <a:bodyPr/>
        <a:lstStyle/>
        <a:p>
          <a:endParaRPr lang="tr-TR"/>
        </a:p>
      </dgm:t>
    </dgm:pt>
    <dgm:pt modelId="{8B32CFFC-ABCD-4182-9941-09E31445DF7F}" type="sibTrans" cxnId="{56F76B88-6DFA-4574-AE3A-1D4F47496EC3}">
      <dgm:prSet/>
      <dgm:spPr>
        <a:solidFill>
          <a:srgbClr val="C00000"/>
        </a:solidFill>
        <a:ln w="66675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3BA41D18-B5C1-4D9A-9B9E-D9FE81002350}">
      <dgm:prSet phldrT="[Metin]" custT="1"/>
      <dgm:spPr>
        <a:solidFill>
          <a:schemeClr val="tx2"/>
        </a:solidFill>
        <a:ln w="66675">
          <a:solidFill>
            <a:schemeClr val="bg1"/>
          </a:solidFill>
        </a:ln>
      </dgm:spPr>
      <dgm:t>
        <a:bodyPr/>
        <a:lstStyle/>
        <a:p>
          <a:r>
            <a:rPr lang="tr-TR" sz="2400" b="1" dirty="0" smtClean="0">
              <a:solidFill>
                <a:schemeClr val="bg1">
                  <a:lumMod val="95000"/>
                </a:schemeClr>
              </a:solidFill>
            </a:rPr>
            <a:t>Uluslararası Ziyaretçi</a:t>
          </a:r>
        </a:p>
        <a:p>
          <a:r>
            <a:rPr lang="tr-TR" sz="2400" b="1" dirty="0" smtClean="0">
              <a:solidFill>
                <a:schemeClr val="bg1">
                  <a:lumMod val="95000"/>
                </a:schemeClr>
              </a:solidFill>
            </a:rPr>
            <a:t>2.098</a:t>
          </a:r>
          <a:endParaRPr lang="tr-TR" sz="2400" b="1" dirty="0">
            <a:solidFill>
              <a:schemeClr val="bg1">
                <a:lumMod val="95000"/>
              </a:schemeClr>
            </a:solidFill>
          </a:endParaRPr>
        </a:p>
      </dgm:t>
    </dgm:pt>
    <dgm:pt modelId="{38D8CD05-4207-4A09-A6D7-52547351AC25}" type="parTrans" cxnId="{10F7C486-5F05-423E-A6A1-E1B4DCC68CFE}">
      <dgm:prSet/>
      <dgm:spPr/>
      <dgm:t>
        <a:bodyPr/>
        <a:lstStyle/>
        <a:p>
          <a:endParaRPr lang="tr-TR"/>
        </a:p>
      </dgm:t>
    </dgm:pt>
    <dgm:pt modelId="{3CF948CE-F4C1-48D4-9F46-F1D12494EE1F}" type="sibTrans" cxnId="{10F7C486-5F05-423E-A6A1-E1B4DCC68CFE}">
      <dgm:prSet/>
      <dgm:spPr>
        <a:solidFill>
          <a:schemeClr val="tx2">
            <a:lumMod val="75000"/>
          </a:schemeClr>
        </a:solidFill>
        <a:ln w="66675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70DAB9EE-07B3-4BDA-868A-B4F13C90246A}">
      <dgm:prSet phldrT="[Metin]" custT="1"/>
      <dgm:spPr>
        <a:ln w="66675">
          <a:solidFill>
            <a:schemeClr val="bg1"/>
          </a:solidFill>
        </a:ln>
      </dgm:spPr>
      <dgm:t>
        <a:bodyPr/>
        <a:lstStyle/>
        <a:p>
          <a:r>
            <a:rPr lang="tr-TR" sz="2400" b="1" dirty="0" smtClean="0">
              <a:solidFill>
                <a:schemeClr val="bg1">
                  <a:lumMod val="95000"/>
                </a:schemeClr>
              </a:solidFill>
            </a:rPr>
            <a:t>Yurt İçi Ziyaretçi</a:t>
          </a:r>
        </a:p>
        <a:p>
          <a:r>
            <a:rPr lang="tr-TR" sz="2400" b="1" dirty="0" smtClean="0">
              <a:solidFill>
                <a:schemeClr val="bg1">
                  <a:lumMod val="95000"/>
                </a:schemeClr>
              </a:solidFill>
            </a:rPr>
            <a:t>41.425</a:t>
          </a:r>
          <a:endParaRPr lang="tr-TR" sz="2400" b="1" dirty="0">
            <a:solidFill>
              <a:schemeClr val="bg1">
                <a:lumMod val="95000"/>
              </a:schemeClr>
            </a:solidFill>
          </a:endParaRPr>
        </a:p>
      </dgm:t>
    </dgm:pt>
    <dgm:pt modelId="{DBC37C73-1515-4D6A-B1C8-832C09BD24BC}" type="parTrans" cxnId="{3AD52592-F8A9-42F1-89FD-BB369537BA4C}">
      <dgm:prSet/>
      <dgm:spPr/>
      <dgm:t>
        <a:bodyPr/>
        <a:lstStyle/>
        <a:p>
          <a:endParaRPr lang="tr-TR"/>
        </a:p>
      </dgm:t>
    </dgm:pt>
    <dgm:pt modelId="{B126C6BA-4A39-4C10-91AA-97A0AABD66AF}" type="sibTrans" cxnId="{3AD52592-F8A9-42F1-89FD-BB369537BA4C}">
      <dgm:prSet/>
      <dgm:spPr>
        <a:ln w="66675"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54324547-02FF-40F1-A8D8-23DF46313CAC}" type="pres">
      <dgm:prSet presAssocID="{F7B1A249-8A73-42DE-ABB8-49432E73F4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DE6FAD-65DA-4A38-9F93-4C3D720627A2}" type="pres">
      <dgm:prSet presAssocID="{2331047F-1A6F-434D-A3A0-0283C854C6F9}" presName="node" presStyleLbl="node1" presStyleIdx="0" presStyleCnt="3" custScaleX="125835" custScaleY="127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07D843-0CB4-43A0-AEDD-4E808ED47C16}" type="pres">
      <dgm:prSet presAssocID="{8B32CFFC-ABCD-4182-9941-09E31445DF7F}" presName="sibTrans" presStyleLbl="sibTrans2D1" presStyleIdx="0" presStyleCnt="3" custScaleX="93977" custScaleY="113268"/>
      <dgm:spPr/>
      <dgm:t>
        <a:bodyPr/>
        <a:lstStyle/>
        <a:p>
          <a:endParaRPr lang="tr-TR"/>
        </a:p>
      </dgm:t>
    </dgm:pt>
    <dgm:pt modelId="{74811B29-7BEF-4939-A183-0FAB0602465A}" type="pres">
      <dgm:prSet presAssocID="{8B32CFFC-ABCD-4182-9941-09E31445DF7F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6D3B867B-0D7F-4026-BAC2-178055F04851}" type="pres">
      <dgm:prSet presAssocID="{3BA41D18-B5C1-4D9A-9B9E-D9FE81002350}" presName="node" presStyleLbl="node1" presStyleIdx="1" presStyleCnt="3" custScaleX="125835" custScaleY="127373" custRadScaleRad="128934" custRadScaleInc="-11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EA0F39-FBF8-41D5-8B83-4B1B74238B57}" type="pres">
      <dgm:prSet presAssocID="{3CF948CE-F4C1-48D4-9F46-F1D12494EE1F}" presName="sibTrans" presStyleLbl="sibTrans2D1" presStyleIdx="1" presStyleCnt="3" custScaleX="93977" custScaleY="113268"/>
      <dgm:spPr/>
      <dgm:t>
        <a:bodyPr/>
        <a:lstStyle/>
        <a:p>
          <a:endParaRPr lang="tr-TR"/>
        </a:p>
      </dgm:t>
    </dgm:pt>
    <dgm:pt modelId="{693C3CF3-BB3B-4AE8-80D8-B59629B8EA27}" type="pres">
      <dgm:prSet presAssocID="{3CF948CE-F4C1-48D4-9F46-F1D12494EE1F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9B5E5FE3-2574-43E9-9ACF-E6BE14775354}" type="pres">
      <dgm:prSet presAssocID="{70DAB9EE-07B3-4BDA-868A-B4F13C90246A}" presName="node" presStyleLbl="node1" presStyleIdx="2" presStyleCnt="3" custScaleX="125835" custScaleY="127373" custRadScaleRad="135579" custRadScaleInc="139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0E7A88-E4C4-47F6-A544-87BE9FF398A3}" type="pres">
      <dgm:prSet presAssocID="{B126C6BA-4A39-4C10-91AA-97A0AABD66AF}" presName="sibTrans" presStyleLbl="sibTrans2D1" presStyleIdx="2" presStyleCnt="3" custScaleX="93977" custScaleY="113268"/>
      <dgm:spPr/>
      <dgm:t>
        <a:bodyPr/>
        <a:lstStyle/>
        <a:p>
          <a:endParaRPr lang="tr-TR"/>
        </a:p>
      </dgm:t>
    </dgm:pt>
    <dgm:pt modelId="{E5C7ED9B-778A-4CE1-AD9A-853801AA0D97}" type="pres">
      <dgm:prSet presAssocID="{B126C6BA-4A39-4C10-91AA-97A0AABD66AF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28E1EA75-8496-450E-A5A7-1FAC2ED1A955}" type="presOf" srcId="{8B32CFFC-ABCD-4182-9941-09E31445DF7F}" destId="{9B07D843-0CB4-43A0-AEDD-4E808ED47C16}" srcOrd="0" destOrd="0" presId="urn:microsoft.com/office/officeart/2005/8/layout/cycle7"/>
    <dgm:cxn modelId="{3AD52592-F8A9-42F1-89FD-BB369537BA4C}" srcId="{F7B1A249-8A73-42DE-ABB8-49432E73F468}" destId="{70DAB9EE-07B3-4BDA-868A-B4F13C90246A}" srcOrd="2" destOrd="0" parTransId="{DBC37C73-1515-4D6A-B1C8-832C09BD24BC}" sibTransId="{B126C6BA-4A39-4C10-91AA-97A0AABD66AF}"/>
    <dgm:cxn modelId="{C9CF316A-4D82-4BD4-8BF2-DE2117038E56}" type="presOf" srcId="{B126C6BA-4A39-4C10-91AA-97A0AABD66AF}" destId="{EF0E7A88-E4C4-47F6-A544-87BE9FF398A3}" srcOrd="0" destOrd="0" presId="urn:microsoft.com/office/officeart/2005/8/layout/cycle7"/>
    <dgm:cxn modelId="{37A0244F-1A83-4CFD-A73D-271DAE974525}" type="presOf" srcId="{2331047F-1A6F-434D-A3A0-0283C854C6F9}" destId="{33DE6FAD-65DA-4A38-9F93-4C3D720627A2}" srcOrd="0" destOrd="0" presId="urn:microsoft.com/office/officeart/2005/8/layout/cycle7"/>
    <dgm:cxn modelId="{4D5ECE6A-2B01-41F2-A10F-38FBB7DA529B}" type="presOf" srcId="{3CF948CE-F4C1-48D4-9F46-F1D12494EE1F}" destId="{693C3CF3-BB3B-4AE8-80D8-B59629B8EA27}" srcOrd="1" destOrd="0" presId="urn:microsoft.com/office/officeart/2005/8/layout/cycle7"/>
    <dgm:cxn modelId="{71E0B0B8-60C3-49F0-B76F-704B4531BEAD}" type="presOf" srcId="{3BA41D18-B5C1-4D9A-9B9E-D9FE81002350}" destId="{6D3B867B-0D7F-4026-BAC2-178055F04851}" srcOrd="0" destOrd="0" presId="urn:microsoft.com/office/officeart/2005/8/layout/cycle7"/>
    <dgm:cxn modelId="{0C5D9A5C-5684-4EEA-9307-8E8242EEBF9E}" type="presOf" srcId="{3CF948CE-F4C1-48D4-9F46-F1D12494EE1F}" destId="{DDEA0F39-FBF8-41D5-8B83-4B1B74238B57}" srcOrd="0" destOrd="0" presId="urn:microsoft.com/office/officeart/2005/8/layout/cycle7"/>
    <dgm:cxn modelId="{10F7C486-5F05-423E-A6A1-E1B4DCC68CFE}" srcId="{F7B1A249-8A73-42DE-ABB8-49432E73F468}" destId="{3BA41D18-B5C1-4D9A-9B9E-D9FE81002350}" srcOrd="1" destOrd="0" parTransId="{38D8CD05-4207-4A09-A6D7-52547351AC25}" sibTransId="{3CF948CE-F4C1-48D4-9F46-F1D12494EE1F}"/>
    <dgm:cxn modelId="{C10A091E-0553-4CD1-8B20-246C754DB68F}" type="presOf" srcId="{8B32CFFC-ABCD-4182-9941-09E31445DF7F}" destId="{74811B29-7BEF-4939-A183-0FAB0602465A}" srcOrd="1" destOrd="0" presId="urn:microsoft.com/office/officeart/2005/8/layout/cycle7"/>
    <dgm:cxn modelId="{5C66DE6B-08BE-4EDF-8035-D3A3E899CBEC}" type="presOf" srcId="{F7B1A249-8A73-42DE-ABB8-49432E73F468}" destId="{54324547-02FF-40F1-A8D8-23DF46313CAC}" srcOrd="0" destOrd="0" presId="urn:microsoft.com/office/officeart/2005/8/layout/cycle7"/>
    <dgm:cxn modelId="{2CF16035-6AAD-48A8-8B33-881668CD2948}" type="presOf" srcId="{B126C6BA-4A39-4C10-91AA-97A0AABD66AF}" destId="{E5C7ED9B-778A-4CE1-AD9A-853801AA0D97}" srcOrd="1" destOrd="0" presId="urn:microsoft.com/office/officeart/2005/8/layout/cycle7"/>
    <dgm:cxn modelId="{C8C41458-F2AE-4F06-AC35-AD296CE60F92}" type="presOf" srcId="{70DAB9EE-07B3-4BDA-868A-B4F13C90246A}" destId="{9B5E5FE3-2574-43E9-9ACF-E6BE14775354}" srcOrd="0" destOrd="0" presId="urn:microsoft.com/office/officeart/2005/8/layout/cycle7"/>
    <dgm:cxn modelId="{56F76B88-6DFA-4574-AE3A-1D4F47496EC3}" srcId="{F7B1A249-8A73-42DE-ABB8-49432E73F468}" destId="{2331047F-1A6F-434D-A3A0-0283C854C6F9}" srcOrd="0" destOrd="0" parTransId="{6A107103-FAFE-48C9-BE14-A336A5BB33DC}" sibTransId="{8B32CFFC-ABCD-4182-9941-09E31445DF7F}"/>
    <dgm:cxn modelId="{F3D282C4-A08C-4183-A03B-9E22338EC6D7}" type="presParOf" srcId="{54324547-02FF-40F1-A8D8-23DF46313CAC}" destId="{33DE6FAD-65DA-4A38-9F93-4C3D720627A2}" srcOrd="0" destOrd="0" presId="urn:microsoft.com/office/officeart/2005/8/layout/cycle7"/>
    <dgm:cxn modelId="{19A571C6-988B-4D3E-86F7-8A64646AF4AC}" type="presParOf" srcId="{54324547-02FF-40F1-A8D8-23DF46313CAC}" destId="{9B07D843-0CB4-43A0-AEDD-4E808ED47C16}" srcOrd="1" destOrd="0" presId="urn:microsoft.com/office/officeart/2005/8/layout/cycle7"/>
    <dgm:cxn modelId="{FA54BD3D-6546-4C20-B095-B3C79D47C0D5}" type="presParOf" srcId="{9B07D843-0CB4-43A0-AEDD-4E808ED47C16}" destId="{74811B29-7BEF-4939-A183-0FAB0602465A}" srcOrd="0" destOrd="0" presId="urn:microsoft.com/office/officeart/2005/8/layout/cycle7"/>
    <dgm:cxn modelId="{F8AC2A5E-F5A2-4DF0-833C-5C81C4DCBDC5}" type="presParOf" srcId="{54324547-02FF-40F1-A8D8-23DF46313CAC}" destId="{6D3B867B-0D7F-4026-BAC2-178055F04851}" srcOrd="2" destOrd="0" presId="urn:microsoft.com/office/officeart/2005/8/layout/cycle7"/>
    <dgm:cxn modelId="{0776C053-8FFF-484E-A470-A7DD8CAD67D1}" type="presParOf" srcId="{54324547-02FF-40F1-A8D8-23DF46313CAC}" destId="{DDEA0F39-FBF8-41D5-8B83-4B1B74238B57}" srcOrd="3" destOrd="0" presId="urn:microsoft.com/office/officeart/2005/8/layout/cycle7"/>
    <dgm:cxn modelId="{512EDB80-C077-492B-BDC5-FDB7A2B17A66}" type="presParOf" srcId="{DDEA0F39-FBF8-41D5-8B83-4B1B74238B57}" destId="{693C3CF3-BB3B-4AE8-80D8-B59629B8EA27}" srcOrd="0" destOrd="0" presId="urn:microsoft.com/office/officeart/2005/8/layout/cycle7"/>
    <dgm:cxn modelId="{BAB9F2E6-3541-4F31-B69C-551667A1B20A}" type="presParOf" srcId="{54324547-02FF-40F1-A8D8-23DF46313CAC}" destId="{9B5E5FE3-2574-43E9-9ACF-E6BE14775354}" srcOrd="4" destOrd="0" presId="urn:microsoft.com/office/officeart/2005/8/layout/cycle7"/>
    <dgm:cxn modelId="{5F806087-EF16-4796-8146-E38899D2BD1E}" type="presParOf" srcId="{54324547-02FF-40F1-A8D8-23DF46313CAC}" destId="{EF0E7A88-E4C4-47F6-A544-87BE9FF398A3}" srcOrd="5" destOrd="0" presId="urn:microsoft.com/office/officeart/2005/8/layout/cycle7"/>
    <dgm:cxn modelId="{FAB00E26-41F0-429B-A1DF-E8F2BB8EC5A8}" type="presParOf" srcId="{EF0E7A88-E4C4-47F6-A544-87BE9FF398A3}" destId="{E5C7ED9B-778A-4CE1-AD9A-853801AA0D9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6FAD-65DA-4A38-9F93-4C3D720627A2}">
      <dsp:nvSpPr>
        <dsp:cNvPr id="0" name=""/>
        <dsp:cNvSpPr/>
      </dsp:nvSpPr>
      <dsp:spPr>
        <a:xfrm>
          <a:off x="2496094" y="-169848"/>
          <a:ext cx="3144715" cy="1591575"/>
        </a:xfrm>
        <a:prstGeom prst="roundRect">
          <a:avLst>
            <a:gd name="adj" fmla="val 10000"/>
          </a:avLst>
        </a:prstGeom>
        <a:solidFill>
          <a:srgbClr val="C00000"/>
        </a:solidFill>
        <a:ln w="666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>
                  <a:lumMod val="95000"/>
                </a:schemeClr>
              </a:solidFill>
            </a:rPr>
            <a:t>Toplam Ziyaretçi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baseline="0" dirty="0" smtClean="0">
              <a:solidFill>
                <a:schemeClr val="bg1">
                  <a:lumMod val="95000"/>
                </a:schemeClr>
              </a:solidFill>
            </a:rPr>
            <a:t>43.523</a:t>
          </a:r>
          <a:endParaRPr lang="tr-TR" sz="2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542710" y="-123232"/>
        <a:ext cx="3051483" cy="1498343"/>
      </dsp:txXfrm>
    </dsp:sp>
    <dsp:sp modelId="{9B07D843-0CB4-43A0-AEDD-4E808ED47C16}">
      <dsp:nvSpPr>
        <dsp:cNvPr id="0" name=""/>
        <dsp:cNvSpPr/>
      </dsp:nvSpPr>
      <dsp:spPr>
        <a:xfrm rot="3303546">
          <a:off x="4622019" y="2164571"/>
          <a:ext cx="1388960" cy="495364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 w="66675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4770628" y="2263644"/>
        <a:ext cx="1091742" cy="297218"/>
      </dsp:txXfrm>
    </dsp:sp>
    <dsp:sp modelId="{6D3B867B-0D7F-4026-BAC2-178055F04851}">
      <dsp:nvSpPr>
        <dsp:cNvPr id="0" name=""/>
        <dsp:cNvSpPr/>
      </dsp:nvSpPr>
      <dsp:spPr>
        <a:xfrm>
          <a:off x="4992188" y="3402780"/>
          <a:ext cx="3144715" cy="1591575"/>
        </a:xfrm>
        <a:prstGeom prst="roundRect">
          <a:avLst>
            <a:gd name="adj" fmla="val 10000"/>
          </a:avLst>
        </a:prstGeom>
        <a:solidFill>
          <a:schemeClr val="tx2"/>
        </a:solidFill>
        <a:ln w="666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>
                  <a:lumMod val="95000"/>
                </a:schemeClr>
              </a:solidFill>
            </a:rPr>
            <a:t>Uluslararası Ziyaretçi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>
                  <a:lumMod val="95000"/>
                </a:schemeClr>
              </a:solidFill>
            </a:rPr>
            <a:t>2.098</a:t>
          </a:r>
          <a:endParaRPr lang="tr-TR" sz="2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038804" y="3449396"/>
        <a:ext cx="3051483" cy="1498343"/>
      </dsp:txXfrm>
    </dsp:sp>
    <dsp:sp modelId="{DDEA0F39-FBF8-41D5-8B83-4B1B74238B57}">
      <dsp:nvSpPr>
        <dsp:cNvPr id="0" name=""/>
        <dsp:cNvSpPr/>
      </dsp:nvSpPr>
      <dsp:spPr>
        <a:xfrm rot="10800028">
          <a:off x="3373971" y="3950865"/>
          <a:ext cx="1388960" cy="495364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 w="66675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 rot="10800000">
        <a:off x="3522580" y="4049938"/>
        <a:ext cx="1091742" cy="297218"/>
      </dsp:txXfrm>
    </dsp:sp>
    <dsp:sp modelId="{9B5E5FE3-2574-43E9-9ACF-E6BE14775354}">
      <dsp:nvSpPr>
        <dsp:cNvPr id="0" name=""/>
        <dsp:cNvSpPr/>
      </dsp:nvSpPr>
      <dsp:spPr>
        <a:xfrm>
          <a:off x="0" y="3402739"/>
          <a:ext cx="3144715" cy="159157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666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>
                  <a:lumMod val="95000"/>
                </a:schemeClr>
              </a:solidFill>
            </a:rPr>
            <a:t>Yurt İçi Ziyaretçi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bg1">
                  <a:lumMod val="95000"/>
                </a:schemeClr>
              </a:solidFill>
            </a:rPr>
            <a:t>41.425</a:t>
          </a:r>
          <a:endParaRPr lang="tr-TR" sz="2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6616" y="3449355"/>
        <a:ext cx="3051483" cy="1498343"/>
      </dsp:txXfrm>
    </dsp:sp>
    <dsp:sp modelId="{EF0E7A88-E4C4-47F6-A544-87BE9FF398A3}">
      <dsp:nvSpPr>
        <dsp:cNvPr id="0" name=""/>
        <dsp:cNvSpPr/>
      </dsp:nvSpPr>
      <dsp:spPr>
        <a:xfrm rot="18296473">
          <a:off x="2125924" y="2164550"/>
          <a:ext cx="1388960" cy="4953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66675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2274533" y="2263623"/>
        <a:ext cx="1091742" cy="297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0.35849</cdr:x>
      <cdr:y>0.37834</cdr:y>
    </cdr:from>
    <cdr:to>
      <cdr:x>0.59809</cdr:x>
      <cdr:y>0.63121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368152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400" b="1" dirty="0" smtClean="0"/>
            <a:t>% 90</a:t>
          </a:r>
          <a:endParaRPr lang="tr-TR" sz="4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0.37799</cdr:x>
      <cdr:y>0.37161</cdr:y>
    </cdr:from>
    <cdr:to>
      <cdr:x>0.57799</cdr:x>
      <cdr:y>0.63377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72819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400" b="1" dirty="0" smtClean="0"/>
            <a:t>% 85</a:t>
          </a:r>
          <a:endParaRPr lang="tr-TR" sz="4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8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2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98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1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9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3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4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35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0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749A-4A38-4CC3-ABC9-ABA5F0934C62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46FF-7046-4FD6-A6B8-FC07670C60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2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308412"/>
            <a:ext cx="91440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000" b="1" spc="100" dirty="0" smtClean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spc="1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25</a:t>
            </a:r>
            <a:r>
              <a:rPr lang="tr-TR" sz="2000" b="1" spc="1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. Uluslararası Gıda ve İçecek İhtisas Fuarı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spc="1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17 – 20 Ocak 2018 / Antalya Expo </a:t>
            </a:r>
            <a:r>
              <a:rPr lang="tr-TR" sz="2000" b="1" spc="1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Center</a:t>
            </a:r>
            <a:endParaRPr lang="tr-TR" sz="2000" b="1" spc="100" dirty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tr-TR" sz="2000" b="1" u="none" strike="noStrike" cap="none" spc="100" normalizeH="0" dirty="0" smtClean="0">
              <a:ln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0" y="4286256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tr-TR" sz="2800" b="1" strike="noStrike" normalizeH="0" baseline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FUAR SONUÇ </a:t>
            </a:r>
            <a:r>
              <a:rPr kumimoji="0" lang="tr-TR" sz="2800" b="1" strike="noStrike" normalizeH="0" baseline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RAPORU</a:t>
            </a:r>
            <a:endParaRPr lang="tr-TR" sz="28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285852" y="42860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ANFAŞ FUARLARI KAZANDIRIR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MAST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989314" cy="2182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24747"/>
            <a:ext cx="376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Ziyaretçi Yorumları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463"/>
            <a:ext cx="8568952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İZEM\Desktop\shutterstock_121286026_0-700x4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700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 Ok 1"/>
          <p:cNvSpPr/>
          <p:nvPr/>
        </p:nvSpPr>
        <p:spPr>
          <a:xfrm>
            <a:off x="251520" y="476672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418 Gazete Haberi</a:t>
            </a:r>
          </a:p>
        </p:txBody>
      </p:sp>
      <p:sp>
        <p:nvSpPr>
          <p:cNvPr id="5" name="Sağ Ok 4"/>
          <p:cNvSpPr/>
          <p:nvPr/>
        </p:nvSpPr>
        <p:spPr>
          <a:xfrm>
            <a:off x="251520" y="1469852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448 Radyo Yayını</a:t>
            </a:r>
          </a:p>
        </p:txBody>
      </p:sp>
      <p:sp>
        <p:nvSpPr>
          <p:cNvPr id="6" name="Sağ Ok 5"/>
          <p:cNvSpPr/>
          <p:nvPr/>
        </p:nvSpPr>
        <p:spPr>
          <a:xfrm>
            <a:off x="251520" y="2384376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183 TV Yayını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251520" y="3372520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2.159 Portal Haberi</a:t>
            </a:r>
            <a:endParaRPr lang="tr-TR" b="1" dirty="0"/>
          </a:p>
        </p:txBody>
      </p:sp>
      <p:sp>
        <p:nvSpPr>
          <p:cNvPr id="8" name="Sağ Ok 7"/>
          <p:cNvSpPr/>
          <p:nvPr/>
        </p:nvSpPr>
        <p:spPr>
          <a:xfrm>
            <a:off x="251520" y="4365104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44 Açık Hava Reklamları</a:t>
            </a:r>
            <a:endParaRPr lang="tr-TR" b="1" dirty="0"/>
          </a:p>
        </p:txBody>
      </p:sp>
      <p:sp>
        <p:nvSpPr>
          <p:cNvPr id="9" name="Sağ Ok 8"/>
          <p:cNvSpPr/>
          <p:nvPr/>
        </p:nvSpPr>
        <p:spPr>
          <a:xfrm>
            <a:off x="251520" y="5445224"/>
            <a:ext cx="3312368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2.190 Sosyal Medya Paylaşımı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8721" y="13146"/>
            <a:ext cx="382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Tanıtım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16707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980728"/>
            <a:ext cx="7534275" cy="568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149598"/>
            <a:ext cx="459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Destekleyen Kuruluşlar</a:t>
            </a:r>
          </a:p>
        </p:txBody>
      </p:sp>
    </p:spTree>
    <p:extLst>
      <p:ext uri="{BB962C8B-B14F-4D97-AF65-F5344CB8AC3E}">
        <p14:creationId xmlns:p14="http://schemas.microsoft.com/office/powerpoint/2010/main" val="434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95363"/>
            <a:ext cx="9525000" cy="884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743400" y="515719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</a:rPr>
              <a:t>Gelecek Buluşmamız </a:t>
            </a:r>
          </a:p>
          <a:p>
            <a:pPr algn="ctr"/>
            <a:r>
              <a:rPr lang="tr-TR" sz="3600" b="1" dirty="0" smtClean="0">
                <a:solidFill>
                  <a:schemeClr val="accent1"/>
                </a:solidFill>
              </a:rPr>
              <a:t>16-19 Ocak 2019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4007317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04864"/>
            <a:ext cx="2343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3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" y="705943"/>
            <a:ext cx="5364596" cy="536459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blurRad="11176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l Ok 9"/>
          <p:cNvSpPr/>
          <p:nvPr/>
        </p:nvSpPr>
        <p:spPr>
          <a:xfrm>
            <a:off x="5086145" y="332656"/>
            <a:ext cx="4032448" cy="792088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tr-TR" dirty="0" smtClean="0"/>
              <a:t>    </a:t>
            </a:r>
            <a:r>
              <a:rPr lang="tr-TR" sz="1500" b="1" dirty="0" smtClean="0"/>
              <a:t>Katılımcı </a:t>
            </a:r>
            <a:r>
              <a:rPr lang="tr-TR" sz="1500" b="1" dirty="0"/>
              <a:t>/ </a:t>
            </a:r>
            <a:r>
              <a:rPr lang="tr-TR" sz="1500" b="1" dirty="0" err="1"/>
              <a:t>Exhibitors</a:t>
            </a:r>
            <a:r>
              <a:rPr lang="tr-TR" sz="1500" b="1" dirty="0"/>
              <a:t>   189</a:t>
            </a:r>
          </a:p>
        </p:txBody>
      </p:sp>
      <p:sp>
        <p:nvSpPr>
          <p:cNvPr id="11" name="Sol Ok 10"/>
          <p:cNvSpPr/>
          <p:nvPr/>
        </p:nvSpPr>
        <p:spPr>
          <a:xfrm>
            <a:off x="5086218" y="2276872"/>
            <a:ext cx="4032448" cy="872480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500" b="1" dirty="0"/>
              <a:t>Toplam Ziyaretçi / Total </a:t>
            </a:r>
            <a:r>
              <a:rPr lang="tr-TR" sz="1500" b="1" dirty="0" err="1"/>
              <a:t>Number</a:t>
            </a:r>
            <a:r>
              <a:rPr lang="tr-TR" sz="1500" b="1" dirty="0"/>
              <a:t> of </a:t>
            </a:r>
            <a:r>
              <a:rPr lang="tr-TR" sz="1500" b="1" dirty="0" err="1"/>
              <a:t>Visitors</a:t>
            </a:r>
            <a:r>
              <a:rPr lang="tr-TR" sz="1500" b="1" dirty="0"/>
              <a:t> </a:t>
            </a:r>
            <a:r>
              <a:rPr lang="tr-TR" sz="1500" b="1" dirty="0" smtClean="0"/>
              <a:t>                       43.523</a:t>
            </a:r>
            <a:endParaRPr lang="tr-TR" sz="1500" b="1" dirty="0">
              <a:solidFill>
                <a:schemeClr val="tx1"/>
              </a:solidFill>
            </a:endParaRPr>
          </a:p>
        </p:txBody>
      </p:sp>
      <p:sp>
        <p:nvSpPr>
          <p:cNvPr id="12" name="Sol Ok 11"/>
          <p:cNvSpPr/>
          <p:nvPr/>
        </p:nvSpPr>
        <p:spPr>
          <a:xfrm>
            <a:off x="5087815" y="1340768"/>
            <a:ext cx="4032448" cy="792088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tr-TR" dirty="0" smtClean="0"/>
              <a:t>   </a:t>
            </a:r>
            <a:r>
              <a:rPr lang="tr-TR" sz="1500" b="1" dirty="0" smtClean="0"/>
              <a:t>Katılımcı </a:t>
            </a:r>
            <a:r>
              <a:rPr lang="tr-TR" sz="1500" b="1" dirty="0"/>
              <a:t>Ülke Sayısı / </a:t>
            </a:r>
            <a:r>
              <a:rPr lang="tr-TR" sz="1500" b="1" dirty="0" err="1"/>
              <a:t>Exhibiting</a:t>
            </a:r>
            <a:r>
              <a:rPr lang="tr-TR" sz="1500" b="1" dirty="0"/>
              <a:t> </a:t>
            </a:r>
            <a:r>
              <a:rPr lang="tr-TR" sz="1500" b="1" dirty="0" err="1" smtClean="0"/>
              <a:t>Countries</a:t>
            </a:r>
            <a:r>
              <a:rPr lang="tr-TR" sz="1500" b="1" dirty="0" smtClean="0"/>
              <a:t>  </a:t>
            </a:r>
            <a:r>
              <a:rPr lang="tr-TR" sz="1500" b="1" dirty="0"/>
              <a:t>4</a:t>
            </a:r>
          </a:p>
        </p:txBody>
      </p:sp>
      <p:sp>
        <p:nvSpPr>
          <p:cNvPr id="13" name="Sol Ok 12"/>
          <p:cNvSpPr/>
          <p:nvPr/>
        </p:nvSpPr>
        <p:spPr>
          <a:xfrm>
            <a:off x="5087815" y="3284984"/>
            <a:ext cx="4032448" cy="865856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500" b="1" dirty="0"/>
              <a:t>Yurt İçi Ziyaretçi Sayısı / </a:t>
            </a:r>
            <a:r>
              <a:rPr lang="tr-TR" sz="1500" b="1" dirty="0" err="1"/>
              <a:t>Domestic</a:t>
            </a:r>
            <a:r>
              <a:rPr lang="tr-TR" sz="1500" b="1" dirty="0"/>
              <a:t> </a:t>
            </a:r>
            <a:r>
              <a:rPr lang="tr-TR" sz="1500" b="1" dirty="0" err="1"/>
              <a:t>Visitors</a:t>
            </a:r>
            <a:r>
              <a:rPr lang="tr-TR" sz="1500" b="1" dirty="0"/>
              <a:t>  </a:t>
            </a:r>
            <a:r>
              <a:rPr lang="tr-TR" sz="1500" b="1" dirty="0" smtClean="0"/>
              <a:t>41.425</a:t>
            </a:r>
            <a:endParaRPr lang="tr-TR" sz="1500" b="1" dirty="0"/>
          </a:p>
        </p:txBody>
      </p:sp>
      <p:sp>
        <p:nvSpPr>
          <p:cNvPr id="14" name="Sol Ok 13"/>
          <p:cNvSpPr/>
          <p:nvPr/>
        </p:nvSpPr>
        <p:spPr>
          <a:xfrm>
            <a:off x="5086218" y="4287289"/>
            <a:ext cx="4032448" cy="792088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500" b="1" dirty="0"/>
              <a:t>Uluslararası Ziyaretçi Sayısı / International </a:t>
            </a:r>
            <a:r>
              <a:rPr lang="tr-TR" sz="1500" b="1" dirty="0" err="1"/>
              <a:t>Visitors</a:t>
            </a:r>
            <a:r>
              <a:rPr lang="tr-TR" sz="1500" b="1" dirty="0"/>
              <a:t> </a:t>
            </a:r>
            <a:r>
              <a:rPr lang="tr-TR" sz="1500" b="1" dirty="0" smtClean="0"/>
              <a:t>2.098</a:t>
            </a:r>
            <a:endParaRPr lang="tr-TR" sz="1500" b="1" dirty="0">
              <a:solidFill>
                <a:schemeClr val="tx1"/>
              </a:solidFill>
            </a:endParaRPr>
          </a:p>
        </p:txBody>
      </p:sp>
      <p:sp>
        <p:nvSpPr>
          <p:cNvPr id="15" name="Sol Ok 14"/>
          <p:cNvSpPr/>
          <p:nvPr/>
        </p:nvSpPr>
        <p:spPr>
          <a:xfrm>
            <a:off x="5086145" y="5301208"/>
            <a:ext cx="4032448" cy="792088"/>
          </a:xfrm>
          <a:prstGeom prst="leftArrow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b="1" dirty="0" smtClean="0"/>
              <a:t>Ziyaretçi Ülke</a:t>
            </a:r>
            <a:r>
              <a:rPr lang="tr-TR" sz="1500" b="1" baseline="0" dirty="0" smtClean="0"/>
              <a:t> Sayısı / </a:t>
            </a:r>
            <a:r>
              <a:rPr lang="tr-TR" sz="1500" b="1" baseline="0" dirty="0" err="1" smtClean="0"/>
              <a:t>Visiting</a:t>
            </a:r>
            <a:r>
              <a:rPr lang="tr-TR" sz="1500" b="1" baseline="0" dirty="0" smtClean="0"/>
              <a:t> </a:t>
            </a:r>
            <a:r>
              <a:rPr lang="tr-TR" sz="1500" b="1" baseline="0" dirty="0" err="1" smtClean="0"/>
              <a:t>Countries</a:t>
            </a:r>
            <a:r>
              <a:rPr lang="tr-TR" sz="1500" b="1" baseline="0" dirty="0" smtClean="0"/>
              <a:t>  29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251520" y="16412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Sayısal Veriler</a:t>
            </a:r>
          </a:p>
        </p:txBody>
      </p:sp>
    </p:spTree>
    <p:extLst>
      <p:ext uri="{BB962C8B-B14F-4D97-AF65-F5344CB8AC3E}">
        <p14:creationId xmlns:p14="http://schemas.microsoft.com/office/powerpoint/2010/main" val="20505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102261623"/>
              </p:ext>
            </p:extLst>
          </p:nvPr>
        </p:nvGraphicFramePr>
        <p:xfrm>
          <a:off x="616504" y="1556533"/>
          <a:ext cx="3816424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466873609"/>
              </p:ext>
            </p:extLst>
          </p:nvPr>
        </p:nvGraphicFramePr>
        <p:xfrm>
          <a:off x="4572000" y="1556792"/>
          <a:ext cx="4572000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95536" y="404664"/>
            <a:ext cx="419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Katılımcı İstatistikleri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21953" y="5181640"/>
            <a:ext cx="4665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Genel Memnuniyet</a:t>
            </a:r>
          </a:p>
          <a:p>
            <a:pPr algn="ctr"/>
            <a:r>
              <a:rPr lang="tr-TR" dirty="0" smtClean="0"/>
              <a:t>Katılımcılarımızın %90’ı fuar katılımlarından memnun.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44008" y="51634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Katılım Talebi</a:t>
            </a:r>
          </a:p>
          <a:p>
            <a:pPr algn="ctr"/>
            <a:r>
              <a:rPr lang="tr-TR" dirty="0" smtClean="0"/>
              <a:t>Katılımcıların %85’i gelecek yıl yeniden fuarda olmayı planlıyor</a:t>
            </a:r>
          </a:p>
        </p:txBody>
      </p:sp>
    </p:spTree>
    <p:extLst>
      <p:ext uri="{BB962C8B-B14F-4D97-AF65-F5344CB8AC3E}">
        <p14:creationId xmlns:p14="http://schemas.microsoft.com/office/powerpoint/2010/main" val="185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192.168.2.21\ortak\BASIN\Emre İçin\WhatsApp Image 2018-01-26 at 10.41.1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85000"/>
                    </a14:imgEffect>
                    <a14:imgEffect>
                      <a14:brightnessContrast bright="-12000" contras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kış Çizelgesi: İşlem 2"/>
          <p:cNvSpPr/>
          <p:nvPr/>
        </p:nvSpPr>
        <p:spPr>
          <a:xfrm>
            <a:off x="539552" y="116632"/>
            <a:ext cx="8136904" cy="576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chemeClr val="tx1"/>
                </a:solidFill>
              </a:rPr>
              <a:t>Ziyaretçi İstatistikleri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508942706"/>
              </p:ext>
            </p:extLst>
          </p:nvPr>
        </p:nvGraphicFramePr>
        <p:xfrm>
          <a:off x="539552" y="1052736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14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79512" y="116632"/>
            <a:ext cx="380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Katılımcı Yorumları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2963"/>
            <a:ext cx="808355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ORLD MAP one color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4" cy="5256584"/>
          </a:xfrm>
          <a:prstGeom prst="rect">
            <a:avLst/>
          </a:prstGeom>
          <a:noFill/>
        </p:spPr>
      </p:pic>
      <p:sp>
        <p:nvSpPr>
          <p:cNvPr id="19" name="Dikdörtgen 18"/>
          <p:cNvSpPr/>
          <p:nvPr/>
        </p:nvSpPr>
        <p:spPr>
          <a:xfrm>
            <a:off x="0" y="57807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/>
              <a:t>Azerbaycan, Almanya,  Arnavutluk, Bahreyn, Birleşik Arap Emirlikleri, Bosna Hersek, Bulgaristan, Cezayir, Çin, Fas, Fildişi Sahili, Filistin,Fransa, Gürcistan, Irak, İran, İsrail,İspanya, Katar, Kosova, Libya, Lübnan, Malta, Mısır, Moldova, Sırbistan, Suudi Arabistan, Tunus ve Ürdün </a:t>
            </a:r>
            <a:endParaRPr lang="tr-TR" sz="1600" b="1" dirty="0"/>
          </a:p>
        </p:txBody>
      </p:sp>
      <p:sp>
        <p:nvSpPr>
          <p:cNvPr id="21" name="Gözyaşı Damlası 20"/>
          <p:cNvSpPr/>
          <p:nvPr/>
        </p:nvSpPr>
        <p:spPr>
          <a:xfrm rot="8040057">
            <a:off x="3734577" y="667287"/>
            <a:ext cx="1319663" cy="1290099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kış Çizelgesi: Bağlayıcı 21"/>
          <p:cNvSpPr/>
          <p:nvPr/>
        </p:nvSpPr>
        <p:spPr>
          <a:xfrm>
            <a:off x="3890351" y="837996"/>
            <a:ext cx="1041615" cy="9486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Avrupa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25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3" name="Gözyaşı Damlası 22"/>
          <p:cNvSpPr/>
          <p:nvPr/>
        </p:nvSpPr>
        <p:spPr>
          <a:xfrm rot="8040057">
            <a:off x="5410600" y="1097889"/>
            <a:ext cx="1319663" cy="1290099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Akış Çizelgesi: Bağlayıcı 23"/>
          <p:cNvSpPr/>
          <p:nvPr/>
        </p:nvSpPr>
        <p:spPr>
          <a:xfrm>
            <a:off x="5583034" y="1268598"/>
            <a:ext cx="1008112" cy="9486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Asya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65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5" name="Gözyaşı Damlası 24"/>
          <p:cNvSpPr/>
          <p:nvPr/>
        </p:nvSpPr>
        <p:spPr>
          <a:xfrm rot="8040057">
            <a:off x="3768080" y="2495919"/>
            <a:ext cx="1319663" cy="1290099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kış Çizelgesi: Bağlayıcı 25"/>
          <p:cNvSpPr/>
          <p:nvPr/>
        </p:nvSpPr>
        <p:spPr>
          <a:xfrm>
            <a:off x="3923855" y="2666628"/>
            <a:ext cx="1008112" cy="9486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Afrika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10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0" y="66438"/>
            <a:ext cx="675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Yurt dışı Ziyaretçi Coğrafi Yerleşimi</a:t>
            </a:r>
          </a:p>
        </p:txBody>
      </p:sp>
    </p:spTree>
    <p:extLst>
      <p:ext uri="{BB962C8B-B14F-4D97-AF65-F5344CB8AC3E}">
        <p14:creationId xmlns:p14="http://schemas.microsoft.com/office/powerpoint/2010/main" val="6105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İLAL\AppData\Local\Microsoft\Windows\Temporary Internet Files\Content.Outlook\IDBAGB1E\Resim2 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70000" contras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36" y="2498833"/>
            <a:ext cx="9100372" cy="4237918"/>
          </a:xfrm>
          <a:prstGeom prst="rect">
            <a:avLst/>
          </a:prstGeom>
          <a:noFill/>
        </p:spPr>
      </p:pic>
      <p:sp>
        <p:nvSpPr>
          <p:cNvPr id="38" name="Gözyaşı Damlası 37"/>
          <p:cNvSpPr/>
          <p:nvPr/>
        </p:nvSpPr>
        <p:spPr>
          <a:xfrm rot="8040057">
            <a:off x="6921764" y="2270681"/>
            <a:ext cx="1696958" cy="1757190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Akış Çizelgesi: Bağlayıcı 38"/>
          <p:cNvSpPr/>
          <p:nvPr/>
        </p:nvSpPr>
        <p:spPr>
          <a:xfrm>
            <a:off x="7083689" y="2539319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Doğu Anadolu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5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56" name="Gözyaşı Damlası 55"/>
          <p:cNvSpPr/>
          <p:nvPr/>
        </p:nvSpPr>
        <p:spPr>
          <a:xfrm rot="8040057">
            <a:off x="2233076" y="3963947"/>
            <a:ext cx="1696958" cy="1757190"/>
          </a:xfrm>
          <a:prstGeom prst="teardrop">
            <a:avLst/>
          </a:prstGeom>
          <a:solidFill>
            <a:srgbClr val="FF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Gözyaşı Damlası 56"/>
          <p:cNvSpPr/>
          <p:nvPr/>
        </p:nvSpPr>
        <p:spPr>
          <a:xfrm rot="8040057">
            <a:off x="325110" y="3490593"/>
            <a:ext cx="1696958" cy="175719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Akış Çizelgesi: Bağlayıcı 57"/>
          <p:cNvSpPr/>
          <p:nvPr/>
        </p:nvSpPr>
        <p:spPr>
          <a:xfrm>
            <a:off x="487035" y="3759231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Ege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17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59" name="Gözyaşı Damlası 58"/>
          <p:cNvSpPr/>
          <p:nvPr/>
        </p:nvSpPr>
        <p:spPr>
          <a:xfrm rot="8040057">
            <a:off x="2474029" y="1191734"/>
            <a:ext cx="1696958" cy="175719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Akış Çizelgesi: Bağlayıcı 59"/>
          <p:cNvSpPr/>
          <p:nvPr/>
        </p:nvSpPr>
        <p:spPr>
          <a:xfrm>
            <a:off x="2635954" y="1460372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Karadeniz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5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61" name="Gözyaşı Damlası 60"/>
          <p:cNvSpPr/>
          <p:nvPr/>
        </p:nvSpPr>
        <p:spPr>
          <a:xfrm rot="8040057">
            <a:off x="3750338" y="2731907"/>
            <a:ext cx="1696958" cy="175719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Akış Çizelgesi: Bağlayıcı 61"/>
          <p:cNvSpPr/>
          <p:nvPr/>
        </p:nvSpPr>
        <p:spPr>
          <a:xfrm>
            <a:off x="3912263" y="3000546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İç Anadolu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15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63" name="Akış Çizelgesi: Bağlayıcı 62"/>
          <p:cNvSpPr/>
          <p:nvPr/>
        </p:nvSpPr>
        <p:spPr>
          <a:xfrm>
            <a:off x="2411761" y="4232585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Akdeniz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30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64" name="Gözyaşı Damlası 63"/>
          <p:cNvSpPr/>
          <p:nvPr/>
        </p:nvSpPr>
        <p:spPr>
          <a:xfrm rot="8040057">
            <a:off x="31206" y="1191732"/>
            <a:ext cx="1696958" cy="175719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Akış Çizelgesi: Bağlayıcı 64"/>
          <p:cNvSpPr/>
          <p:nvPr/>
        </p:nvSpPr>
        <p:spPr>
          <a:xfrm>
            <a:off x="193131" y="1460370"/>
            <a:ext cx="1373108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Marmara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%20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66" name="Gözyaşı Damlası 65"/>
          <p:cNvSpPr/>
          <p:nvPr/>
        </p:nvSpPr>
        <p:spPr>
          <a:xfrm rot="8040057">
            <a:off x="5713491" y="3739198"/>
            <a:ext cx="1696958" cy="175719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Akış Çizelgesi: Bağlayıcı 66"/>
          <p:cNvSpPr/>
          <p:nvPr/>
        </p:nvSpPr>
        <p:spPr>
          <a:xfrm>
            <a:off x="5820229" y="4007836"/>
            <a:ext cx="1488075" cy="12199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Güneydoğu Anadolu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% 7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93131" y="260648"/>
            <a:ext cx="652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Yurt İçi Ziyaretçi Coğrafi Yerleşimi</a:t>
            </a:r>
          </a:p>
        </p:txBody>
      </p:sp>
    </p:spTree>
    <p:extLst>
      <p:ext uri="{BB962C8B-B14F-4D97-AF65-F5344CB8AC3E}">
        <p14:creationId xmlns:p14="http://schemas.microsoft.com/office/powerpoint/2010/main" val="6714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988" y="23169"/>
            <a:ext cx="7380312" cy="615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kern="1200" dirty="0">
                <a:solidFill>
                  <a:schemeClr val="tx1"/>
                </a:solidFill>
              </a:rPr>
              <a:t>Katılımcı Sektör </a:t>
            </a:r>
            <a:r>
              <a:rPr lang="tr-TR" sz="3600" b="1" kern="1200" dirty="0" smtClean="0">
                <a:solidFill>
                  <a:schemeClr val="tx1"/>
                </a:solidFill>
              </a:rPr>
              <a:t>Dağılımı</a:t>
            </a:r>
            <a:endParaRPr lang="tr-TR" sz="3600" b="1" kern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3097245072"/>
              </p:ext>
            </p:extLst>
          </p:nvPr>
        </p:nvGraphicFramePr>
        <p:xfrm>
          <a:off x="395536" y="638747"/>
          <a:ext cx="8532440" cy="62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93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485172514"/>
              </p:ext>
            </p:extLst>
          </p:nvPr>
        </p:nvGraphicFramePr>
        <p:xfrm>
          <a:off x="107504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33160" y="116632"/>
            <a:ext cx="4822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/>
              <a:t>Ziyaretçi Sektör Dağılımı</a:t>
            </a:r>
          </a:p>
        </p:txBody>
      </p:sp>
    </p:spTree>
    <p:extLst>
      <p:ext uri="{BB962C8B-B14F-4D97-AF65-F5344CB8AC3E}">
        <p14:creationId xmlns:p14="http://schemas.microsoft.com/office/powerpoint/2010/main" val="14527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245</Words>
  <Application>Microsoft Office PowerPoint</Application>
  <PresentationFormat>Ekran Gösterisi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GİZEM</dc:creator>
  <cp:lastModifiedBy>USER006</cp:lastModifiedBy>
  <cp:revision>56</cp:revision>
  <dcterms:created xsi:type="dcterms:W3CDTF">2018-01-26T19:56:15Z</dcterms:created>
  <dcterms:modified xsi:type="dcterms:W3CDTF">2018-04-20T08:27:34Z</dcterms:modified>
</cp:coreProperties>
</file>